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374D542-6E3E-455F-9BFB-B45891911720}">
          <p14:sldIdLst>
            <p14:sldId id="256"/>
            <p14:sldId id="257"/>
          </p14:sldIdLst>
        </p14:section>
        <p14:section name="Search for 3D Models" id="{6844172C-9703-4DC7-908A-C23538616A3C}">
          <p14:sldIdLst>
            <p14:sldId id="258"/>
            <p14:sldId id="259"/>
          </p14:sldIdLst>
        </p14:section>
        <p14:section name="Insert a 3D Model from a File" id="{66737F24-1C36-4DF4-A00F-927A3F1468AC}">
          <p14:sldIdLst>
            <p14:sldId id="260"/>
          </p14:sldIdLst>
        </p14:section>
        <p14:section name="Position and Rotate Your 3D Model" id="{A08F0015-E7F5-4E26-BBAF-AEE4F9A16AD2}">
          <p14:sldIdLst>
            <p14:sldId id="261"/>
            <p14:sldId id="262"/>
          </p14:sldIdLst>
        </p14:section>
        <p14:section name="Animate Your 3D Model" id="{B62868DA-F525-4AC5-9E3E-39ECA0154BBD}">
          <p14:sldIdLst>
            <p14:sldId id="263"/>
            <p14:sldId id="264"/>
          </p14:sldIdLst>
        </p14:section>
        <p14:section name="Learn More" id="{62756D7E-964E-493A-83A1-13BC0B6B5E47}">
          <p14:sldIdLst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70" d="100"/>
          <a:sy n="70" d="100"/>
        </p:scale>
        <p:origin x="9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nccorp.net" TargetMode="External"/><Relationship Id="rId2" Type="http://schemas.openxmlformats.org/officeDocument/2006/relationships/hyperlink" Target="mailto:mabel@unccorp.ne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d.rodriguez@unccorp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Shake’n Pour Sales 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Classic RTD Cocktails &amp; Long Drinks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18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UNC One Corp.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lang="en-US" sz="1200" dirty="0">
                <a:latin typeface="Calibri"/>
                <a:cs typeface="Calibri"/>
              </a:rPr>
              <a:t>Premium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Cocktails.</a:t>
            </a:r>
            <a:r>
              <a:rPr lang="en-US" sz="1200" spc="-1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All</a:t>
            </a:r>
            <a:r>
              <a:rPr lang="en-US" sz="1200" spc="-3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classic,</a:t>
            </a:r>
            <a:r>
              <a:rPr lang="en-US" sz="1200" spc="-1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natural,</a:t>
            </a:r>
            <a:r>
              <a:rPr lang="en-US" sz="1200" spc="-20" dirty="0">
                <a:latin typeface="Calibri"/>
                <a:cs typeface="Calibri"/>
              </a:rPr>
              <a:t> kosher,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vegan,</a:t>
            </a:r>
            <a:r>
              <a:rPr lang="en-US" sz="1200" spc="-40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non-</a:t>
            </a:r>
            <a:r>
              <a:rPr lang="en-US" sz="1200" dirty="0">
                <a:latin typeface="Calibri"/>
                <a:cs typeface="Calibri"/>
              </a:rPr>
              <a:t>GMO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and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produced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according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the</a:t>
            </a:r>
            <a:r>
              <a:rPr lang="en-US" sz="1200" spc="-1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IBA</a:t>
            </a:r>
            <a:r>
              <a:rPr lang="en-US" sz="1200" spc="-30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recipe</a:t>
            </a:r>
            <a:endParaRPr lang="en-US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200" spc="-10" dirty="0">
                <a:latin typeface="Calibri"/>
                <a:cs typeface="Calibri"/>
              </a:rPr>
              <a:t>recommendations.</a:t>
            </a:r>
            <a:r>
              <a:rPr lang="en-US" sz="1200" dirty="0">
                <a:latin typeface="Calibri"/>
                <a:cs typeface="Calibri"/>
              </a:rPr>
              <a:t>  A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revolutionary</a:t>
            </a:r>
            <a:r>
              <a:rPr lang="en-US" sz="1200" spc="-15" dirty="0">
                <a:latin typeface="Calibri"/>
                <a:cs typeface="Calibri"/>
              </a:rPr>
              <a:t> </a:t>
            </a:r>
            <a:r>
              <a:rPr lang="en-US" sz="1200" spc="-20" dirty="0">
                <a:latin typeface="Calibri"/>
                <a:cs typeface="Calibri"/>
              </a:rPr>
              <a:t>ready-</a:t>
            </a:r>
            <a:r>
              <a:rPr lang="en-US" sz="1200" spc="-10" dirty="0">
                <a:latin typeface="Calibri"/>
                <a:cs typeface="Calibri"/>
              </a:rPr>
              <a:t>to-</a:t>
            </a:r>
            <a:r>
              <a:rPr lang="en-US" sz="1200" dirty="0">
                <a:latin typeface="Calibri"/>
                <a:cs typeface="Calibri"/>
              </a:rPr>
              <a:t>drink</a:t>
            </a:r>
            <a:r>
              <a:rPr lang="en-US" sz="1200" spc="-1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cocktail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brand</a:t>
            </a:r>
            <a:r>
              <a:rPr lang="en-US" sz="1200" spc="-2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by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UNC</a:t>
            </a:r>
            <a:r>
              <a:rPr lang="en-US" sz="1200" spc="-25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One</a:t>
            </a:r>
            <a:r>
              <a:rPr lang="en-US" sz="1200" spc="-1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Corp.</a:t>
            </a:r>
            <a:endParaRPr lang="en-US" sz="1200" dirty="0">
              <a:latin typeface="Calibri"/>
              <a:cs typeface="Calibri"/>
            </a:endParaRPr>
          </a:p>
          <a:p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/>
          <a:p>
            <a:r>
              <a:rPr lang="en-US" b="1" dirty="0"/>
              <a:t>Competitive Advantage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FC884-CC9A-99F4-0CDC-8448A2145D2C}"/>
              </a:ext>
            </a:extLst>
          </p:cNvPr>
          <p:cNvSpPr txBox="1"/>
          <p:nvPr/>
        </p:nvSpPr>
        <p:spPr>
          <a:xfrm>
            <a:off x="249382" y="2606833"/>
            <a:ext cx="6096000" cy="27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We and Win: A Multi-Layered Moat.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1B2E40C-EB65-C85D-0533-C3B0CCF48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11258"/>
              </p:ext>
            </p:extLst>
          </p:nvPr>
        </p:nvGraphicFramePr>
        <p:xfrm>
          <a:off x="249382" y="2968067"/>
          <a:ext cx="11590684" cy="3361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486">
                  <a:extLst>
                    <a:ext uri="{9D8B030D-6E8A-4147-A177-3AD203B41FA5}">
                      <a16:colId xmlns:a16="http://schemas.microsoft.com/office/drawing/2014/main" val="3784604706"/>
                    </a:ext>
                  </a:extLst>
                </a:gridCol>
                <a:gridCol w="3594856">
                  <a:extLst>
                    <a:ext uri="{9D8B030D-6E8A-4147-A177-3AD203B41FA5}">
                      <a16:colId xmlns:a16="http://schemas.microsoft.com/office/drawing/2014/main" val="2233025289"/>
                    </a:ext>
                  </a:extLst>
                </a:gridCol>
                <a:gridCol w="2897671">
                  <a:extLst>
                    <a:ext uri="{9D8B030D-6E8A-4147-A177-3AD203B41FA5}">
                      <a16:colId xmlns:a16="http://schemas.microsoft.com/office/drawing/2014/main" val="1330439856"/>
                    </a:ext>
                  </a:extLst>
                </a:gridCol>
                <a:gridCol w="2897671">
                  <a:extLst>
                    <a:ext uri="{9D8B030D-6E8A-4147-A177-3AD203B41FA5}">
                      <a16:colId xmlns:a16="http://schemas.microsoft.com/office/drawing/2014/main" val="3308310049"/>
                    </a:ext>
                  </a:extLst>
                </a:gridCol>
              </a:tblGrid>
              <a:tr h="53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Feature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Shake’n Pour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Standard Canned Cocktail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Premium Bottled Mix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extLst>
                  <a:ext uri="{0D108BD9-81ED-4DB2-BD59-A6C34878D82A}">
                    <a16:rowId xmlns:a16="http://schemas.microsoft.com/office/drawing/2014/main" val="2708759745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Experience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Authentic "shaken" texture &amp; aroma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Flat, one-dimensional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Mixed texture, lacks aeration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extLst>
                  <a:ext uri="{0D108BD9-81ED-4DB2-BD59-A6C34878D82A}">
                    <a16:rowId xmlns:a16="http://schemas.microsoft.com/office/drawing/2014/main" val="749215128"/>
                  </a:ext>
                </a:extLst>
              </a:tr>
              <a:tr h="356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Convenience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Complete, all-in-one, no tools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Complete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Requires separate spirit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extLst>
                  <a:ext uri="{0D108BD9-81ED-4DB2-BD59-A6C34878D82A}">
                    <a16:rowId xmlns:a16="http://schemas.microsoft.com/office/drawing/2014/main" val="3408504711"/>
                  </a:ext>
                </a:extLst>
              </a:tr>
              <a:tr h="1018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Quality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Fresh citrus, real ingredients, premium spirits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Vegan, Kosher, 100% Natural, non-GMO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Often from concentrate, lower-proof spirit, mostly artificial ingredients and preservatives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Varies; often high-quality, mostly artificial ingredients and preservatives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extLst>
                  <a:ext uri="{0D108BD9-81ED-4DB2-BD59-A6C34878D82A}">
                    <a16:rowId xmlns:a16="http://schemas.microsoft.com/office/drawing/2014/main" val="2965466365"/>
                  </a:ext>
                </a:extLst>
              </a:tr>
              <a:tr h="53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Theatre &amp; Brand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Engaging ritual, memorable unboxing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Functional, mundane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Functional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extLst>
                  <a:ext uri="{0D108BD9-81ED-4DB2-BD59-A6C34878D82A}">
                    <a16:rowId xmlns:a16="http://schemas.microsoft.com/office/drawing/2014/main" val="561919570"/>
                  </a:ext>
                </a:extLst>
              </a:tr>
              <a:tr h="539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Shelf Stability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Yes (no preservatives needed)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Yes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Often requires refrigeration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4" marR="66324" marT="0" marB="0" anchor="ctr"/>
                </a:tc>
                <a:extLst>
                  <a:ext uri="{0D108BD9-81ED-4DB2-BD59-A6C34878D82A}">
                    <a16:rowId xmlns:a16="http://schemas.microsoft.com/office/drawing/2014/main" val="402338430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B32F1656-7E3C-B010-BD57-6896D724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9716" y="2291030"/>
            <a:ext cx="240300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2986-0FEB-7C79-F0ED-CADD1EEC2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2255A6-146E-7E8C-F7AD-8645A5DE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Model &amp; Go-to-Market</a:t>
            </a:r>
            <a:endParaRPr lang="en-US" dirty="0"/>
          </a:p>
        </p:txBody>
      </p:sp>
      <p:sp>
        <p:nvSpPr>
          <p:cNvPr id="4" name="Try It Text" descr="Try it yourself with the parrot on the right:">
            <a:extLst>
              <a:ext uri="{FF2B5EF4-FFF2-40B4-BE49-F238E27FC236}">
                <a16:creationId xmlns:a16="http://schemas.microsoft.com/office/drawing/2014/main" id="{21E94153-EAAD-4EAE-B7C3-F43EAA18D7A6}"/>
              </a:ext>
            </a:extLst>
          </p:cNvPr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Scalable, Multi-Channel Revenue Strategy.</a:t>
            </a:r>
          </a:p>
        </p:txBody>
      </p:sp>
      <p:sp>
        <p:nvSpPr>
          <p:cNvPr id="6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F3F0280B-458D-B385-6C08-211DADEAC33B}"/>
              </a:ext>
            </a:extLst>
          </p:cNvPr>
          <p:cNvSpPr txBox="1">
            <a:spLocks/>
          </p:cNvSpPr>
          <p:nvPr/>
        </p:nvSpPr>
        <p:spPr>
          <a:xfrm>
            <a:off x="604434" y="1926639"/>
            <a:ext cx="5110159" cy="2848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Direct-to-Consumer, Premium On-Premise, Off-Premise.</a:t>
            </a:r>
          </a:p>
          <a:p>
            <a:pPr lvl="0"/>
            <a:r>
              <a:rPr lang="en-US" dirty="0"/>
              <a:t>DTC Website: Full margin sales, data capture, brand storytelling.</a:t>
            </a:r>
          </a:p>
          <a:p>
            <a:pPr lvl="0"/>
            <a:r>
              <a:rPr lang="en-US" dirty="0"/>
              <a:t>Hospitality Accounts as a premium, consistent, and fast "signature" option.</a:t>
            </a:r>
          </a:p>
          <a:p>
            <a:pPr lvl="0"/>
            <a:r>
              <a:rPr lang="en-US" dirty="0"/>
              <a:t>Expand Retail &amp; Partnerships</a:t>
            </a:r>
          </a:p>
          <a:p>
            <a:pPr lvl="0"/>
            <a:r>
              <a:rPr lang="en-US" dirty="0"/>
              <a:t>Premium Retail:  Partnerships with high-end grocery chains - Europe (e.g., Kaufland, Edeka, Globus, Wasgau and other customers).</a:t>
            </a:r>
            <a:endParaRPr lang="en-US" sz="1050" dirty="0"/>
          </a:p>
          <a:p>
            <a:pPr lvl="0"/>
            <a:endParaRPr lang="en-US" dirty="0"/>
          </a:p>
        </p:txBody>
      </p:sp>
      <p:sp>
        <p:nvSpPr>
          <p:cNvPr id="2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ED67E7A9-377E-224A-E471-E05149CB5AE9}"/>
              </a:ext>
            </a:extLst>
          </p:cNvPr>
          <p:cNvSpPr txBox="1">
            <a:spLocks/>
          </p:cNvSpPr>
          <p:nvPr/>
        </p:nvSpPr>
        <p:spPr>
          <a:xfrm>
            <a:off x="6317124" y="1926638"/>
            <a:ext cx="5110159" cy="1961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Hospitality Industry</a:t>
            </a:r>
            <a:endParaRPr lang="en-US" sz="1050" dirty="0"/>
          </a:p>
          <a:p>
            <a:pPr lvl="0"/>
            <a:r>
              <a:rPr lang="en-US" dirty="0"/>
              <a:t>Gas Stations, Truck-Stop Stores</a:t>
            </a:r>
            <a:endParaRPr lang="en-US" sz="1050" dirty="0"/>
          </a:p>
          <a:p>
            <a:pPr lvl="0"/>
            <a:r>
              <a:rPr lang="en-US" dirty="0"/>
              <a:t>Luxury &amp; Travel: Duty-free, luxury hotels, private member clubs.</a:t>
            </a:r>
            <a:endParaRPr lang="en-US" sz="1050" dirty="0"/>
          </a:p>
          <a:p>
            <a:pPr lvl="0"/>
            <a:r>
              <a:rPr lang="en-US" dirty="0"/>
              <a:t>Subscription Model: "Cocktail Club" monthly delivery.</a:t>
            </a:r>
            <a:endParaRPr lang="en-US" sz="1050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5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F8702-1DEC-CB76-5E43-6BC44A82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1BFA-3E5D-F31D-C94D-75E36B2D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Marketing &amp; Brand Strategy</a:t>
            </a:r>
            <a:endParaRPr lang="en-US" dirty="0"/>
          </a:p>
        </p:txBody>
      </p:sp>
      <p:grpSp>
        <p:nvGrpSpPr>
          <p:cNvPr id="4" name="Group 3" descr="Small circle with number 1 inside  indicating step 1">
            <a:extLst>
              <a:ext uri="{FF2B5EF4-FFF2-40B4-BE49-F238E27FC236}">
                <a16:creationId xmlns:a16="http://schemas.microsoft.com/office/drawing/2014/main" id="{99A144AC-E595-8194-FF31-B69D01AE43DC}"/>
              </a:ext>
            </a:extLst>
          </p:cNvPr>
          <p:cNvGrpSpPr/>
          <p:nvPr/>
        </p:nvGrpSpPr>
        <p:grpSpPr bwMode="blackWhite">
          <a:xfrm>
            <a:off x="558723" y="1742247"/>
            <a:ext cx="558179" cy="409838"/>
            <a:chOff x="6953426" y="711274"/>
            <a:chExt cx="558179" cy="409838"/>
          </a:xfrm>
        </p:grpSpPr>
        <p:sp>
          <p:nvSpPr>
            <p:cNvPr id="5" name="Oval 4" descr="Small circle">
              <a:extLst>
                <a:ext uri="{FF2B5EF4-FFF2-40B4-BE49-F238E27FC236}">
                  <a16:creationId xmlns:a16="http://schemas.microsoft.com/office/drawing/2014/main" id="{1DC8BF96-398C-A9AE-E92F-8871CC7C8111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 descr="Number 1">
              <a:extLst>
                <a:ext uri="{FF2B5EF4-FFF2-40B4-BE49-F238E27FC236}">
                  <a16:creationId xmlns:a16="http://schemas.microsoft.com/office/drawing/2014/main" id="{052CAFEE-3DDD-9157-71D3-ADBA61256622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7" name="Content Placeholder 17" descr="Duplicate this slide: Right-click the slide thumbnail and select Duplicate Slide.">
            <a:extLst>
              <a:ext uri="{FF2B5EF4-FFF2-40B4-BE49-F238E27FC236}">
                <a16:creationId xmlns:a16="http://schemas.microsoft.com/office/drawing/2014/main" id="{EF93B477-F698-D47F-B35F-A680C8A444AF}"/>
              </a:ext>
            </a:extLst>
          </p:cNvPr>
          <p:cNvSpPr txBox="1">
            <a:spLocks/>
          </p:cNvSpPr>
          <p:nvPr/>
        </p:nvSpPr>
        <p:spPr>
          <a:xfrm>
            <a:off x="1091927" y="1782439"/>
            <a:ext cx="7414763" cy="57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Building an Iconic Lifestyle Brand.</a:t>
            </a:r>
          </a:p>
        </p:txBody>
      </p:sp>
      <p:grpSp>
        <p:nvGrpSpPr>
          <p:cNvPr id="9" name="Group 8" descr="Small circle with number 2 inside  indicating step 2">
            <a:extLst>
              <a:ext uri="{FF2B5EF4-FFF2-40B4-BE49-F238E27FC236}">
                <a16:creationId xmlns:a16="http://schemas.microsoft.com/office/drawing/2014/main" id="{8A7333FB-59F1-AC71-2A8B-F55517E092B6}"/>
              </a:ext>
            </a:extLst>
          </p:cNvPr>
          <p:cNvGrpSpPr/>
          <p:nvPr/>
        </p:nvGrpSpPr>
        <p:grpSpPr bwMode="blackWhite">
          <a:xfrm>
            <a:off x="558723" y="2582890"/>
            <a:ext cx="558179" cy="409838"/>
            <a:chOff x="6953426" y="711274"/>
            <a:chExt cx="558179" cy="409838"/>
          </a:xfrm>
        </p:grpSpPr>
        <p:sp>
          <p:nvSpPr>
            <p:cNvPr id="10" name="Oval 9" descr="Small circle">
              <a:extLst>
                <a:ext uri="{FF2B5EF4-FFF2-40B4-BE49-F238E27FC236}">
                  <a16:creationId xmlns:a16="http://schemas.microsoft.com/office/drawing/2014/main" id="{02C7514A-6476-7230-060F-F19FB47B639A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 descr="Number 2">
              <a:extLst>
                <a:ext uri="{FF2B5EF4-FFF2-40B4-BE49-F238E27FC236}">
                  <a16:creationId xmlns:a16="http://schemas.microsoft.com/office/drawing/2014/main" id="{0D369FF8-0BB9-61E2-48AC-8B017E5F46A9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12" name="Content Placeholder 17" descr="In the second of these two identical slides, change the 3D Model on the right in some way (rotate, move, or resize), then go to Transitions &gt; Morph.">
            <a:extLst>
              <a:ext uri="{FF2B5EF4-FFF2-40B4-BE49-F238E27FC236}">
                <a16:creationId xmlns:a16="http://schemas.microsoft.com/office/drawing/2014/main" id="{5F0FBDBC-1B61-C0C1-6035-5E4CA9E4B7BD}"/>
              </a:ext>
            </a:extLst>
          </p:cNvPr>
          <p:cNvSpPr txBox="1">
            <a:spLocks/>
          </p:cNvSpPr>
          <p:nvPr/>
        </p:nvSpPr>
        <p:spPr>
          <a:xfrm>
            <a:off x="1091927" y="2582890"/>
            <a:ext cx="7230036" cy="653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Core Message</a:t>
            </a:r>
            <a:r>
              <a:rPr lang="en-US" dirty="0"/>
              <a:t>: "The Bar is Open. Anytime."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50EE5-949C-40FB-0FA5-A5809186F749}"/>
              </a:ext>
            </a:extLst>
          </p:cNvPr>
          <p:cNvSpPr txBox="1"/>
          <p:nvPr/>
        </p:nvSpPr>
        <p:spPr>
          <a:xfrm>
            <a:off x="574947" y="3434079"/>
            <a:ext cx="7359089" cy="2479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Initiatives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Influencer &amp; Creator Campaigns: Seed product with mixology and lifestyle influencers to demonstrate the "shake" ritual.</a:t>
            </a:r>
          </a:p>
          <a:p>
            <a:pPr marL="342900" marR="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Digital-First Storytelling: High-quality video content showcasing the product theatre and versatility.</a:t>
            </a:r>
          </a:p>
          <a:p>
            <a:pPr marL="342900" marR="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Strategic Partnerships: Align with premium food, design, and fashion brands.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Sampling at Events: Target high-end cultural, culinary, and sporting events.</a:t>
            </a:r>
          </a:p>
          <a:p>
            <a:pPr marL="0" marR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Brand Aesthetic: Sophisticated, minimalist, bold. A blend of modern design and classic cocktail artistry. Highly convenient!</a:t>
            </a:r>
          </a:p>
        </p:txBody>
      </p:sp>
    </p:spTree>
    <p:extLst>
      <p:ext uri="{BB962C8B-B14F-4D97-AF65-F5344CB8AC3E}">
        <p14:creationId xmlns:p14="http://schemas.microsoft.com/office/powerpoint/2010/main" val="60622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DC09E-20EF-CF5D-8474-72E9B78B9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55C5FF-8B96-ACFF-25E2-7C57FB3E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Team &amp; The Ask</a:t>
            </a:r>
            <a:endParaRPr lang="en-US" dirty="0"/>
          </a:p>
        </p:txBody>
      </p:sp>
      <p:sp>
        <p:nvSpPr>
          <p:cNvPr id="4" name="Try It Text" descr="Try it yourself with the parrot on the right:">
            <a:extLst>
              <a:ext uri="{FF2B5EF4-FFF2-40B4-BE49-F238E27FC236}">
                <a16:creationId xmlns:a16="http://schemas.microsoft.com/office/drawing/2014/main" id="{21C5E001-B602-7C08-2988-2DBB3E5CEF90}"/>
              </a:ext>
            </a:extLst>
          </p:cNvPr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UNC One Corp: Proven Expertise.</a:t>
            </a:r>
          </a:p>
        </p:txBody>
      </p:sp>
      <p:sp>
        <p:nvSpPr>
          <p:cNvPr id="6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7EB96D05-2686-588A-C597-0AB5B0C0794C}"/>
              </a:ext>
            </a:extLst>
          </p:cNvPr>
          <p:cNvSpPr txBox="1">
            <a:spLocks/>
          </p:cNvSpPr>
          <p:nvPr/>
        </p:nvSpPr>
        <p:spPr>
          <a:xfrm>
            <a:off x="604434" y="1926640"/>
            <a:ext cx="5491566" cy="1502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Leadership: Seasoned professionals from spirits branding, FMCG marketing, and food &amp; beverage operations.</a:t>
            </a:r>
          </a:p>
          <a:p>
            <a:pPr lvl="0"/>
            <a:r>
              <a:rPr lang="en-US" dirty="0"/>
              <a:t>Advisors: Include award-winning mixologists and packaging engineers (part of the team).</a:t>
            </a:r>
          </a:p>
        </p:txBody>
      </p:sp>
    </p:spTree>
    <p:extLst>
      <p:ext uri="{BB962C8B-B14F-4D97-AF65-F5344CB8AC3E}">
        <p14:creationId xmlns:p14="http://schemas.microsoft.com/office/powerpoint/2010/main" val="116081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E1DCC-68C4-489D-A418-2DE9C1B0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B78FF2-7D6A-1CDD-C3EB-3F0954D5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Vision &amp; Call to Action</a:t>
            </a:r>
            <a:endParaRPr lang="en-US" dirty="0"/>
          </a:p>
        </p:txBody>
      </p:sp>
      <p:sp>
        <p:nvSpPr>
          <p:cNvPr id="4" name="Try It Text" descr="Try it yourself with the parrot on the right:">
            <a:extLst>
              <a:ext uri="{FF2B5EF4-FFF2-40B4-BE49-F238E27FC236}">
                <a16:creationId xmlns:a16="http://schemas.microsoft.com/office/drawing/2014/main" id="{2458E8CA-44B3-A549-D377-D4EF9098B04C}"/>
              </a:ext>
            </a:extLst>
          </p:cNvPr>
          <p:cNvSpPr txBox="1">
            <a:spLocks/>
          </p:cNvSpPr>
          <p:nvPr/>
        </p:nvSpPr>
        <p:spPr>
          <a:xfrm>
            <a:off x="541609" y="1455491"/>
            <a:ext cx="11045957" cy="471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Our Vision: </a:t>
            </a:r>
            <a:r>
              <a:rPr lang="en-US" dirty="0"/>
              <a:t>To become the global leader in premium, experience-driven RTD cocktails, synonymous with quality and innovation.</a:t>
            </a:r>
          </a:p>
        </p:txBody>
      </p:sp>
      <p:sp>
        <p:nvSpPr>
          <p:cNvPr id="6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7F521A67-4CAC-A1A2-11B4-5FC0F81A37F7}"/>
              </a:ext>
            </a:extLst>
          </p:cNvPr>
          <p:cNvSpPr txBox="1">
            <a:spLocks/>
          </p:cNvSpPr>
          <p:nvPr/>
        </p:nvSpPr>
        <p:spPr>
          <a:xfrm>
            <a:off x="604434" y="2185740"/>
            <a:ext cx="5491566" cy="1502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Join Us in Shaking Up an Industry.</a:t>
            </a:r>
          </a:p>
          <a:p>
            <a:pPr marL="0" indent="0">
              <a:buNone/>
            </a:pPr>
            <a:r>
              <a:rPr lang="en-US" dirty="0"/>
              <a:t>Let's build the future of cocktails together.</a:t>
            </a:r>
          </a:p>
        </p:txBody>
      </p:sp>
    </p:spTree>
    <p:extLst>
      <p:ext uri="{BB962C8B-B14F-4D97-AF65-F5344CB8AC3E}">
        <p14:creationId xmlns:p14="http://schemas.microsoft.com/office/powerpoint/2010/main" val="35749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B7F2C-C925-C020-D11B-02C0ACF9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20CB78-232B-837A-30BC-D7FAE242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</a:t>
            </a:r>
            <a:endParaRPr lang="en-US" dirty="0"/>
          </a:p>
        </p:txBody>
      </p:sp>
      <p:sp>
        <p:nvSpPr>
          <p:cNvPr id="4" name="Try It Text" descr="Try it yourself with the parrot on the right:">
            <a:extLst>
              <a:ext uri="{FF2B5EF4-FFF2-40B4-BE49-F238E27FC236}">
                <a16:creationId xmlns:a16="http://schemas.microsoft.com/office/drawing/2014/main" id="{64ADB491-32AA-2DFC-9B04-BB9788666BE3}"/>
              </a:ext>
            </a:extLst>
          </p:cNvPr>
          <p:cNvSpPr txBox="1">
            <a:spLocks/>
          </p:cNvSpPr>
          <p:nvPr/>
        </p:nvSpPr>
        <p:spPr>
          <a:xfrm>
            <a:off x="541609" y="1455491"/>
            <a:ext cx="11045957" cy="471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The Leadership</a:t>
            </a:r>
            <a:endParaRPr lang="en-US" dirty="0"/>
          </a:p>
        </p:txBody>
      </p:sp>
      <p:sp>
        <p:nvSpPr>
          <p:cNvPr id="6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48F06B1B-2541-6C15-EFCF-C15569EF19A4}"/>
              </a:ext>
            </a:extLst>
          </p:cNvPr>
          <p:cNvSpPr txBox="1">
            <a:spLocks/>
          </p:cNvSpPr>
          <p:nvPr/>
        </p:nvSpPr>
        <p:spPr>
          <a:xfrm>
            <a:off x="604434" y="2185739"/>
            <a:ext cx="5491566" cy="3216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Dr. Mabel Rusch</a:t>
            </a:r>
            <a:r>
              <a:rPr lang="en-US" dirty="0"/>
              <a:t>, CEO &amp; President,</a:t>
            </a:r>
            <a:br>
              <a:rPr lang="en-US" dirty="0"/>
            </a:br>
            <a:r>
              <a:rPr lang="en-US" b="1" dirty="0"/>
              <a:t>Phone:</a:t>
            </a:r>
            <a:r>
              <a:rPr lang="en-US" dirty="0"/>
              <a:t> +1 (239) 214-8290</a:t>
            </a:r>
            <a:br>
              <a:rPr lang="en-US" dirty="0"/>
            </a:br>
            <a:r>
              <a:rPr lang="en-US" u="sng" dirty="0">
                <a:hlinkClick r:id="rId2"/>
              </a:rPr>
              <a:t>mabel@unccorp.net</a:t>
            </a:r>
            <a:r>
              <a:rPr lang="en-US" dirty="0"/>
              <a:t> </a:t>
            </a:r>
          </a:p>
          <a:p>
            <a:r>
              <a:rPr lang="de-DE" b="1" dirty="0"/>
              <a:t>Uwe Rusch</a:t>
            </a:r>
            <a:r>
              <a:rPr lang="de-DE" dirty="0"/>
              <a:t>, Entrepreneur &amp; Beverage Scientist</a:t>
            </a:r>
            <a:br>
              <a:rPr lang="de-DE" dirty="0"/>
            </a:br>
            <a:r>
              <a:rPr lang="de-DE" b="1" dirty="0"/>
              <a:t>Commercial Team</a:t>
            </a:r>
            <a:br>
              <a:rPr lang="de-DE" dirty="0"/>
            </a:br>
            <a:r>
              <a:rPr lang="de-DE" u="sng" dirty="0">
                <a:hlinkClick r:id="rId3"/>
              </a:rPr>
              <a:t>info@unccorp.net</a:t>
            </a:r>
            <a:r>
              <a:rPr lang="en-US" dirty="0"/>
              <a:t>  </a:t>
            </a:r>
          </a:p>
          <a:p>
            <a:r>
              <a:rPr lang="en-US" b="1" dirty="0"/>
              <a:t>Ed Rodriguez</a:t>
            </a:r>
            <a:r>
              <a:rPr lang="en-US" dirty="0"/>
              <a:t>, National &amp; International Sales</a:t>
            </a:r>
            <a:br>
              <a:rPr lang="en-US" dirty="0"/>
            </a:br>
            <a:r>
              <a:rPr lang="en-US" u="sng" dirty="0">
                <a:hlinkClick r:id="rId4"/>
              </a:rPr>
              <a:t>ed.rodriguez@unccorp.net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Phone:</a:t>
            </a:r>
            <a:r>
              <a:rPr lang="en-US" dirty="0"/>
              <a:t> (786) 229-6178net</a:t>
            </a:r>
          </a:p>
        </p:txBody>
      </p:sp>
    </p:spTree>
    <p:extLst>
      <p:ext uri="{BB962C8B-B14F-4D97-AF65-F5344CB8AC3E}">
        <p14:creationId xmlns:p14="http://schemas.microsoft.com/office/powerpoint/2010/main" val="42370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Brand</a:t>
            </a:r>
          </a:p>
        </p:txBody>
      </p:sp>
      <p:pic>
        <p:nvPicPr>
          <p:cNvPr id="3" name="Grid" descr="grid plane">
            <a:extLst>
              <a:ext uri="{FF2B5EF4-FFF2-40B4-BE49-F238E27FC236}">
                <a16:creationId xmlns:a16="http://schemas.microsoft.com/office/drawing/2014/main" id="{71F5A0B2-7584-4034-8919-A5F2C482F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" r="-943" b="-1096"/>
          <a:stretch/>
        </p:blipFill>
        <p:spPr>
          <a:xfrm>
            <a:off x="5827143" y="2570364"/>
            <a:ext cx="5896604" cy="3030452"/>
          </a:xfrm>
          <a:prstGeom prst="rect">
            <a:avLst/>
          </a:prstGeom>
        </p:spPr>
      </p:pic>
      <p:sp>
        <p:nvSpPr>
          <p:cNvPr id="7" name="TextBox 3D 1">
            <a:extLst>
              <a:ext uri="{FF2B5EF4-FFF2-40B4-BE49-F238E27FC236}">
                <a16:creationId xmlns:a16="http://schemas.microsoft.com/office/drawing/2014/main" id="{793D8DEF-3B62-4E96-9D4A-0030ACE85CE5}"/>
              </a:ext>
            </a:extLst>
          </p:cNvPr>
          <p:cNvSpPr txBox="1">
            <a:spLocks/>
          </p:cNvSpPr>
          <p:nvPr/>
        </p:nvSpPr>
        <p:spPr>
          <a:xfrm>
            <a:off x="7580774" y="5100065"/>
            <a:ext cx="311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buNone/>
              <a:tabLst>
                <a:tab pos="2971800" algn="ctr"/>
                <a:tab pos="5943600" algn="r"/>
              </a:tabLst>
            </a:pPr>
            <a:r>
              <a:rPr lang="en-US" sz="1200" kern="100" dirty="0">
                <a:effectLst/>
                <a:latin typeface="Raleway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3104 Santa Barbara Blvd.  ·  Suite 105  ·  Unit 402  ·  Cape Coral  ·  FL 33914  ·  USA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7580773" y="5710311"/>
            <a:ext cx="325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Phone: +1 (239) 810-7941 </a:t>
            </a:r>
            <a:br>
              <a:rPr lang="en-US" dirty="0"/>
            </a:br>
            <a:r>
              <a:rPr lang="en-US" dirty="0"/>
              <a:t>Fax +1 (239) 214-0278  </a:t>
            </a:r>
            <a:br>
              <a:rPr lang="en-US" dirty="0"/>
            </a:br>
            <a:r>
              <a:rPr lang="en-US" dirty="0"/>
              <a:t>www.unccorp.net  ·  info@unccorp.net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9C24FAA-5717-5C14-FF7F-338551144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76" y="2182260"/>
            <a:ext cx="5712447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0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273F9-59F9-4FB3-9D34-82C64C4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</p:spPr>
        <p:txBody>
          <a:bodyPr/>
          <a:lstStyle/>
          <a:p>
            <a:r>
              <a:rPr lang="fr-FR" b="1" dirty="0"/>
              <a:t>SHAKE’N POUR Cocktails &amp; Long Drinks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B49E1-195D-497A-BB31-2158958C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/>
          <a:lstStyle/>
          <a:p>
            <a:r>
              <a:rPr lang="en-US" dirty="0"/>
              <a:t>Premium Cocktails. All classic, natural, kosher, vegan, non-GMO and produced according the IBA recipe recommendations.</a:t>
            </a:r>
          </a:p>
          <a:p>
            <a:r>
              <a:rPr lang="en-US" b="1" dirty="0"/>
              <a:t>Elevating the RTD</a:t>
            </a:r>
            <a:r>
              <a:rPr lang="en-US" dirty="0"/>
              <a:t> </a:t>
            </a:r>
            <a:r>
              <a:rPr lang="en-US" b="1" dirty="0"/>
              <a:t>Market</a:t>
            </a:r>
            <a:endParaRPr lang="en-US" dirty="0"/>
          </a:p>
          <a:p>
            <a:r>
              <a:rPr lang="en-US" dirty="0"/>
              <a:t>A revolutionary ready-to-drink cocktail brand by UNC One Corp.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F43D3B-B1B2-8D7E-937F-26362BE620C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 flipH="1">
            <a:off x="5381223" y="1582547"/>
            <a:ext cx="814843" cy="2060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4379C0-2E97-C509-0442-79BEAD481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39639" y="1584676"/>
            <a:ext cx="830860" cy="2060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5FDA4E-121A-1629-EA6E-B066F4D3C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22088" y="1584676"/>
            <a:ext cx="830860" cy="2058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577ABE-C810-A850-864D-74E3E812A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04537" y="1600770"/>
            <a:ext cx="822844" cy="2058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3038CF-33ED-6050-7B34-D99D91DF9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78970" y="1603079"/>
            <a:ext cx="840453" cy="21011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C08253-9853-4BFD-BAE8-50FF45E8E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1012" y="1645283"/>
            <a:ext cx="830126" cy="20589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29F9DC-E9BF-8B86-E8D0-41CDABA04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1790" y="3937092"/>
            <a:ext cx="833633" cy="20607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DD883F-E217-9953-9BE4-08E9C786C6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6272" y="3935269"/>
            <a:ext cx="831640" cy="20589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9B137A-1910-C4D5-4F44-E3B5A66B9E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8761" y="3935269"/>
            <a:ext cx="831640" cy="20589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16AAD1-3216-8053-73C6-2A1D321437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1699" y="3935269"/>
            <a:ext cx="848048" cy="21011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989057-6771-8BBF-3829-6794FC5123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601" y="3940016"/>
            <a:ext cx="848048" cy="20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3D2B2-24CC-41A1-8AC3-EDF2DA2C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RTD Cocktail Market is Booming, But Boring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5CDB0-AD30-4DBB-AC55-D824F09C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0"/>
            <a:ext cx="5694767" cy="4805161"/>
          </a:xfrm>
        </p:spPr>
        <p:txBody>
          <a:bodyPr>
            <a:normAutofit/>
          </a:bodyPr>
          <a:lstStyle/>
          <a:p>
            <a:r>
              <a:rPr lang="en-US" b="1" dirty="0"/>
              <a:t>The Goal:</a:t>
            </a:r>
          </a:p>
          <a:p>
            <a:pPr marL="457200" lvl="1" indent="-47625">
              <a:lnSpc>
                <a:spcPts val="1800"/>
              </a:lnSpc>
            </a:pPr>
            <a:r>
              <a:rPr lang="en-US" b="1" dirty="0"/>
              <a:t>Consumers want quality &amp; experience</a:t>
            </a:r>
            <a:r>
              <a:rPr lang="en-US" dirty="0"/>
              <a:t>: They’ve moved beyond sickly-sweet, artificial-tasting pre-mixes.</a:t>
            </a:r>
          </a:p>
          <a:p>
            <a:pPr marL="457200" lvl="1" indent="-47625">
              <a:lnSpc>
                <a:spcPts val="1800"/>
              </a:lnSpc>
            </a:pPr>
            <a:r>
              <a:rPr lang="en-US" dirty="0"/>
              <a:t>They crave premium, bar-quality cocktails but lack the time, skills, or ingredients to make them. </a:t>
            </a:r>
          </a:p>
          <a:p>
            <a:pPr marL="457200" lvl="1" indent="-47625">
              <a:lnSpc>
                <a:spcPts val="1800"/>
              </a:lnSpc>
            </a:pPr>
            <a:r>
              <a:rPr lang="en-US" b="1" dirty="0"/>
              <a:t>Existing solutions fail</a:t>
            </a:r>
            <a:r>
              <a:rPr lang="en-US" dirty="0"/>
              <a:t>:</a:t>
            </a:r>
            <a:endParaRPr lang="en-US" sz="1050" dirty="0"/>
          </a:p>
          <a:p>
            <a:pPr lvl="1"/>
            <a:r>
              <a:rPr lang="en-US" dirty="0"/>
              <a:t>Canned Cocktails: Often flat, diluted, and compromise on aroma.</a:t>
            </a:r>
            <a:endParaRPr lang="en-US" sz="1050" dirty="0"/>
          </a:p>
          <a:p>
            <a:pPr lvl="1"/>
            <a:r>
              <a:rPr lang="en-US" dirty="0"/>
              <a:t>Bottled Pre-Mixes: Require adding your own spirit (inconvenient)</a:t>
            </a:r>
            <a:br>
              <a:rPr lang="en-US" dirty="0"/>
            </a:br>
            <a:r>
              <a:rPr lang="en-US" dirty="0"/>
              <a:t> and still lack fresh character.</a:t>
            </a:r>
          </a:p>
          <a:p>
            <a:pPr lvl="1"/>
            <a:r>
              <a:rPr lang="en-US" b="1" dirty="0"/>
              <a:t>Convenience</a:t>
            </a:r>
          </a:p>
          <a:p>
            <a:pPr lvl="1"/>
            <a:r>
              <a:rPr lang="en-US" dirty="0"/>
              <a:t>There is a clear gap for a convenient, premium product that delivers   </a:t>
            </a:r>
            <a:br>
              <a:rPr lang="en-US" dirty="0"/>
            </a:br>
            <a:r>
              <a:rPr lang="en-US" dirty="0"/>
              <a:t> the authentic sensory experience of a fresh-shaken cocktail.</a:t>
            </a:r>
          </a:p>
          <a:p>
            <a:pPr lvl="1"/>
            <a:endParaRPr lang="en-US" sz="105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572B26-98AF-4AA8-9A0F-435FBBFB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04200" y="1985729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51C4E8-1EC2-4782-B31A-6F082712F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04200" y="3336749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D3B53A-9E90-4B19-BA5D-E8F4971E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04200" y="4757126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74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E622-B204-4BAA-A73B-2ED70B23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Solution</a:t>
            </a:r>
            <a:endParaRPr lang="en-US" dirty="0"/>
          </a:p>
        </p:txBody>
      </p:sp>
      <p:sp>
        <p:nvSpPr>
          <p:cNvPr id="6" name="Content Placeholder 7" descr="PowerPoint allows you to import a variety of popular 3D model formats. &#10;So no matter your workflows outside of PowerPoint, you should be able to find a suitable solution to make your 3D models portable and presentable to virtually anyone, anywhere and on any device (with just a few quick modifications)">
            <a:extLst>
              <a:ext uri="{FF2B5EF4-FFF2-40B4-BE49-F238E27FC236}">
                <a16:creationId xmlns:a16="http://schemas.microsoft.com/office/drawing/2014/main" id="{9908A373-FC7C-4282-8736-3682F263411C}"/>
              </a:ext>
            </a:extLst>
          </p:cNvPr>
          <p:cNvSpPr txBox="1">
            <a:spLocks/>
          </p:cNvSpPr>
          <p:nvPr/>
        </p:nvSpPr>
        <p:spPr>
          <a:xfrm>
            <a:off x="533459" y="1485933"/>
            <a:ext cx="4758515" cy="1911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Introducing Shake’n Pour</a:t>
            </a:r>
            <a:r>
              <a:rPr lang="en-US" sz="1200" dirty="0"/>
              <a:t>: The First Truly "Shaken" Ready-to-Drink.</a:t>
            </a:r>
          </a:p>
          <a:p>
            <a:pPr marL="0" indent="0">
              <a:buNone/>
            </a:pPr>
            <a:r>
              <a:rPr lang="en-US" sz="1200" dirty="0"/>
              <a:t>We don't just mix—we emulate the bartender's ritual in a proprietary, patent-pending packaging system.</a:t>
            </a:r>
          </a:p>
        </p:txBody>
      </p:sp>
      <p:sp>
        <p:nvSpPr>
          <p:cNvPr id="11" name="Directions">
            <a:extLst>
              <a:ext uri="{FF2B5EF4-FFF2-40B4-BE49-F238E27FC236}">
                <a16:creationId xmlns:a16="http://schemas.microsoft.com/office/drawing/2014/main" id="{1AF2FBBE-B7D3-452C-9253-F7C472312B69}"/>
              </a:ext>
            </a:extLst>
          </p:cNvPr>
          <p:cNvSpPr txBox="1">
            <a:spLocks/>
          </p:cNvSpPr>
          <p:nvPr/>
        </p:nvSpPr>
        <p:spPr>
          <a:xfrm>
            <a:off x="474516" y="2792381"/>
            <a:ext cx="2175299" cy="299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The Magic is in the Method</a:t>
            </a:r>
            <a:r>
              <a:rPr lang="en-US" dirty="0"/>
              <a:t>:</a:t>
            </a:r>
          </a:p>
        </p:txBody>
      </p:sp>
      <p:sp>
        <p:nvSpPr>
          <p:cNvPr id="9" name="Number 1" descr="Number 1">
            <a:extLst>
              <a:ext uri="{FF2B5EF4-FFF2-40B4-BE49-F238E27FC236}">
                <a16:creationId xmlns:a16="http://schemas.microsoft.com/office/drawing/2014/main" id="{60C7D78B-18F1-458F-AF3B-1293CFF9F517}"/>
              </a:ext>
            </a:extLst>
          </p:cNvPr>
          <p:cNvSpPr/>
          <p:nvPr/>
        </p:nvSpPr>
        <p:spPr bwMode="blackWhite">
          <a:xfrm>
            <a:off x="528696" y="3278051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0" name="Step 1">
            <a:extLst>
              <a:ext uri="{FF2B5EF4-FFF2-40B4-BE49-F238E27FC236}">
                <a16:creationId xmlns:a16="http://schemas.microsoft.com/office/drawing/2014/main" id="{42184CEA-CF4E-4D47-96E0-8F669A14DC71}"/>
              </a:ext>
            </a:extLst>
          </p:cNvPr>
          <p:cNvSpPr txBox="1">
            <a:spLocks/>
          </p:cNvSpPr>
          <p:nvPr/>
        </p:nvSpPr>
        <p:spPr>
          <a:xfrm>
            <a:off x="1026724" y="3263309"/>
            <a:ext cx="3671989" cy="834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Premium Ingredients Inside</a:t>
            </a:r>
            <a:r>
              <a:rPr lang="en-US" dirty="0"/>
              <a:t>: Pre-measured, high-quality spirits, real citrus juice, house-made syrups, and botanicals.</a:t>
            </a:r>
          </a:p>
          <a:p>
            <a:pPr marL="0" lvl="0" indent="0">
              <a:buNone/>
            </a:pPr>
            <a:br>
              <a:rPr lang="en-US" dirty="0"/>
            </a:br>
            <a:r>
              <a:rPr lang="en-US" b="1" dirty="0"/>
              <a:t>Manufactured</a:t>
            </a:r>
            <a:r>
              <a:rPr lang="en-US" dirty="0"/>
              <a:t>: according the IBA recipe recommendations</a:t>
            </a:r>
          </a:p>
        </p:txBody>
      </p:sp>
      <p:sp>
        <p:nvSpPr>
          <p:cNvPr id="7" name="Number 2" descr="Number 2">
            <a:extLst>
              <a:ext uri="{FF2B5EF4-FFF2-40B4-BE49-F238E27FC236}">
                <a16:creationId xmlns:a16="http://schemas.microsoft.com/office/drawing/2014/main" id="{95D049CF-C399-43F8-9E11-8273E7ED2B3D}"/>
              </a:ext>
            </a:extLst>
          </p:cNvPr>
          <p:cNvSpPr/>
          <p:nvPr/>
        </p:nvSpPr>
        <p:spPr bwMode="blackWhite">
          <a:xfrm>
            <a:off x="604434" y="4398384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Step 2" descr="Insert the 3D model by selecting the file and clicking on Insert.&#10;The 3D Model will now be placed onto your PowerPoint slide">
            <a:extLst>
              <a:ext uri="{FF2B5EF4-FFF2-40B4-BE49-F238E27FC236}">
                <a16:creationId xmlns:a16="http://schemas.microsoft.com/office/drawing/2014/main" id="{6505E4CF-C408-4CF2-86B6-BD142EBF6F92}"/>
              </a:ext>
            </a:extLst>
          </p:cNvPr>
          <p:cNvSpPr txBox="1">
            <a:spLocks/>
          </p:cNvSpPr>
          <p:nvPr/>
        </p:nvSpPr>
        <p:spPr>
          <a:xfrm>
            <a:off x="1026724" y="5396146"/>
            <a:ext cx="3671989" cy="66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The "Shake" Chamber</a:t>
            </a:r>
            <a:r>
              <a:rPr lang="en-US" dirty="0"/>
              <a:t>: A unique internal mechanism activated by the consumer.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7335F9-BEB8-F999-008D-95A2A3681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16886" y="5399485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6615D2-82AF-8A50-3B42-0472A5013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5502739" y="3263309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21" name="Step 2" descr="Insert the 3D model by selecting the file and clicking on Insert.&#10;The 3D Model will now be placed onto your PowerPoint slide">
            <a:extLst>
              <a:ext uri="{FF2B5EF4-FFF2-40B4-BE49-F238E27FC236}">
                <a16:creationId xmlns:a16="http://schemas.microsoft.com/office/drawing/2014/main" id="{3478BAD5-74F0-A57E-7092-276CF06100CB}"/>
              </a:ext>
            </a:extLst>
          </p:cNvPr>
          <p:cNvSpPr txBox="1">
            <a:spLocks/>
          </p:cNvSpPr>
          <p:nvPr/>
        </p:nvSpPr>
        <p:spPr>
          <a:xfrm>
            <a:off x="6096000" y="3263309"/>
            <a:ext cx="3671989" cy="662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Pour &amp; Experience</a:t>
            </a:r>
            <a:r>
              <a:rPr lang="en-US" dirty="0"/>
              <a:t>: Unleashes a perfectly aerated, chilled, and integrated cocktail with a professional-quality foam and aroma.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6F0AB-70BA-5D46-14B0-BF567623AB09}"/>
              </a:ext>
            </a:extLst>
          </p:cNvPr>
          <p:cNvSpPr txBox="1"/>
          <p:nvPr/>
        </p:nvSpPr>
        <p:spPr>
          <a:xfrm>
            <a:off x="5491566" y="43983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Value Proposition</a:t>
            </a:r>
            <a:r>
              <a:rPr lang="en-US" sz="1200" dirty="0"/>
              <a:t>: Bar-quality craft cocktails, with the convenience of a pantry staple.</a:t>
            </a:r>
          </a:p>
        </p:txBody>
      </p:sp>
    </p:spTree>
    <p:extLst>
      <p:ext uri="{BB962C8B-B14F-4D97-AF65-F5344CB8AC3E}">
        <p14:creationId xmlns:p14="http://schemas.microsoft.com/office/powerpoint/2010/main" val="36656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D516-A0B4-4D09-B6A3-A788188B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Product &amp; Technology</a:t>
            </a:r>
            <a:endParaRPr lang="en-US" dirty="0"/>
          </a:p>
        </p:txBody>
      </p:sp>
      <p:sp>
        <p:nvSpPr>
          <p:cNvPr id="11" name="Content Placeholder 17" descr="Try them yourself with the parrot on the right:">
            <a:extLst>
              <a:ext uri="{FF2B5EF4-FFF2-40B4-BE49-F238E27FC236}">
                <a16:creationId xmlns:a16="http://schemas.microsoft.com/office/drawing/2014/main" id="{AF2B300A-3A97-40E0-AA9A-37A944B1DAF8}"/>
              </a:ext>
            </a:extLst>
          </p:cNvPr>
          <p:cNvSpPr txBox="1">
            <a:spLocks/>
          </p:cNvSpPr>
          <p:nvPr/>
        </p:nvSpPr>
        <p:spPr>
          <a:xfrm>
            <a:off x="630366" y="1431342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How It Works: Simple, Engaging, Theatrical.</a:t>
            </a:r>
          </a:p>
        </p:txBody>
      </p:sp>
      <p:sp>
        <p:nvSpPr>
          <p:cNvPr id="12" name="Number 1" descr="Method 1">
            <a:extLst>
              <a:ext uri="{FF2B5EF4-FFF2-40B4-BE49-F238E27FC236}">
                <a16:creationId xmlns:a16="http://schemas.microsoft.com/office/drawing/2014/main" id="{56816014-A74F-4DCC-B3EB-C797CAF4E802}"/>
              </a:ext>
            </a:extLst>
          </p:cNvPr>
          <p:cNvSpPr/>
          <p:nvPr/>
        </p:nvSpPr>
        <p:spPr bwMode="blackWhite">
          <a:xfrm>
            <a:off x="630366" y="1917997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3" name="Step 1 Text" descr="Click on your 3D Model: Click and hold on the 3D control to rotate or tilt your 3D model up, down, left, and right.">
            <a:extLst>
              <a:ext uri="{FF2B5EF4-FFF2-40B4-BE49-F238E27FC236}">
                <a16:creationId xmlns:a16="http://schemas.microsoft.com/office/drawing/2014/main" id="{5294FC26-E2BF-454F-B123-404EA194A3E3}"/>
              </a:ext>
            </a:extLst>
          </p:cNvPr>
          <p:cNvSpPr txBox="1">
            <a:spLocks/>
          </p:cNvSpPr>
          <p:nvPr/>
        </p:nvSpPr>
        <p:spPr>
          <a:xfrm>
            <a:off x="1066038" y="1958189"/>
            <a:ext cx="3552966" cy="118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Store</a:t>
            </a:r>
            <a:r>
              <a:rPr lang="en-US" dirty="0"/>
              <a:t>: Shelf-stable.  No refrigeration needed.</a:t>
            </a:r>
          </a:p>
        </p:txBody>
      </p:sp>
      <p:sp>
        <p:nvSpPr>
          <p:cNvPr id="14" name="Step 2 Number" descr="Method 2:">
            <a:extLst>
              <a:ext uri="{FF2B5EF4-FFF2-40B4-BE49-F238E27FC236}">
                <a16:creationId xmlns:a16="http://schemas.microsoft.com/office/drawing/2014/main" id="{9A5A9B9F-B0C0-4A76-B9C7-3C6ED0008BC9}"/>
              </a:ext>
            </a:extLst>
          </p:cNvPr>
          <p:cNvSpPr/>
          <p:nvPr/>
        </p:nvSpPr>
        <p:spPr bwMode="blackWhite">
          <a:xfrm>
            <a:off x="604434" y="2577377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5" name="Step 2 Text" descr="Alternatively, with your model selected, on the Ribbon, in the 3D Model Tool Format tab, you can click on 3D Model Views gallery to apply one of the various position views.">
            <a:extLst>
              <a:ext uri="{FF2B5EF4-FFF2-40B4-BE49-F238E27FC236}">
                <a16:creationId xmlns:a16="http://schemas.microsoft.com/office/drawing/2014/main" id="{D223119D-72DB-4091-AE4B-0A82DC881E79}"/>
              </a:ext>
            </a:extLst>
          </p:cNvPr>
          <p:cNvSpPr txBox="1">
            <a:spLocks/>
          </p:cNvSpPr>
          <p:nvPr/>
        </p:nvSpPr>
        <p:spPr>
          <a:xfrm>
            <a:off x="1040106" y="2629310"/>
            <a:ext cx="3552966" cy="409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Chill</a:t>
            </a:r>
            <a:r>
              <a:rPr lang="en-US" dirty="0"/>
              <a:t>: Place bottle in freezer for 20 mins or fridge.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EDDAA5-B6E5-49F3-A495-94B7927A6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035175" y="4807119"/>
            <a:ext cx="833933" cy="1943095"/>
          </a:xfrm>
          <a:prstGeom prst="rect">
            <a:avLst/>
          </a:prstGeom>
          <a:gradFill flip="none" rotWithShape="1">
            <a:gsLst>
              <a:gs pos="0">
                <a:srgbClr val="F5F5F5">
                  <a:alpha val="0"/>
                </a:srgbClr>
              </a:gs>
              <a:gs pos="100000">
                <a:srgbClr val="F5F5F5"/>
              </a:gs>
              <a:gs pos="43000">
                <a:srgbClr val="F5F5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/>
          </a:p>
        </p:txBody>
      </p:sp>
      <p:sp>
        <p:nvSpPr>
          <p:cNvPr id="30" name="Step 2 Number" descr="Method 2:">
            <a:extLst>
              <a:ext uri="{FF2B5EF4-FFF2-40B4-BE49-F238E27FC236}">
                <a16:creationId xmlns:a16="http://schemas.microsoft.com/office/drawing/2014/main" id="{68696D05-D03B-E37F-4773-5B69A9D3BC37}"/>
              </a:ext>
            </a:extLst>
          </p:cNvPr>
          <p:cNvSpPr/>
          <p:nvPr/>
        </p:nvSpPr>
        <p:spPr bwMode="blackWhite">
          <a:xfrm>
            <a:off x="610526" y="3236757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31" name="Step 2 Text" descr="Alternatively, with your model selected, on the Ribbon, in the 3D Model Tool Format tab, you can click on 3D Model Views gallery to apply one of the various position views.">
            <a:extLst>
              <a:ext uri="{FF2B5EF4-FFF2-40B4-BE49-F238E27FC236}">
                <a16:creationId xmlns:a16="http://schemas.microsoft.com/office/drawing/2014/main" id="{5ECA6A19-EA6C-060A-9FE7-B296F0FB3F9E}"/>
              </a:ext>
            </a:extLst>
          </p:cNvPr>
          <p:cNvSpPr txBox="1">
            <a:spLocks/>
          </p:cNvSpPr>
          <p:nvPr/>
        </p:nvSpPr>
        <p:spPr>
          <a:xfrm>
            <a:off x="1040204" y="3259573"/>
            <a:ext cx="5110160" cy="409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Shake</a:t>
            </a:r>
            <a:r>
              <a:rPr lang="en-US" dirty="0"/>
              <a:t>: Activate the internal mechanism with a simple, satisfying shake.</a:t>
            </a:r>
          </a:p>
        </p:txBody>
      </p:sp>
      <p:sp>
        <p:nvSpPr>
          <p:cNvPr id="32" name="Step 2 Number" descr="Method 2:">
            <a:extLst>
              <a:ext uri="{FF2B5EF4-FFF2-40B4-BE49-F238E27FC236}">
                <a16:creationId xmlns:a16="http://schemas.microsoft.com/office/drawing/2014/main" id="{C67904C0-AE46-778B-5701-D023EFE59BF5}"/>
              </a:ext>
            </a:extLst>
          </p:cNvPr>
          <p:cNvSpPr/>
          <p:nvPr/>
        </p:nvSpPr>
        <p:spPr bwMode="blackWhite">
          <a:xfrm>
            <a:off x="635901" y="3894136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3" name="Step 2 Text" descr="Alternatively, with your model selected, on the Ribbon, in the 3D Model Tool Format tab, you can click on 3D Model Views gallery to apply one of the various position views.">
            <a:extLst>
              <a:ext uri="{FF2B5EF4-FFF2-40B4-BE49-F238E27FC236}">
                <a16:creationId xmlns:a16="http://schemas.microsoft.com/office/drawing/2014/main" id="{E1C8B570-65B9-C99B-E984-39394BEC6BC7}"/>
              </a:ext>
            </a:extLst>
          </p:cNvPr>
          <p:cNvSpPr txBox="1">
            <a:spLocks/>
          </p:cNvSpPr>
          <p:nvPr/>
        </p:nvSpPr>
        <p:spPr>
          <a:xfrm>
            <a:off x="1066038" y="3965673"/>
            <a:ext cx="5110160" cy="409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/>
              <a:t>Pour &amp; Enjoy</a:t>
            </a:r>
            <a:r>
              <a:rPr lang="en-US" dirty="0"/>
              <a:t>: Experience the perfect cocktail, instantly.</a:t>
            </a:r>
          </a:p>
        </p:txBody>
      </p:sp>
    </p:spTree>
    <p:extLst>
      <p:ext uri="{BB962C8B-B14F-4D97-AF65-F5344CB8AC3E}">
        <p14:creationId xmlns:p14="http://schemas.microsoft.com/office/powerpoint/2010/main" val="196958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Line-Up</a:t>
            </a:r>
            <a:endParaRPr lang="en-US" dirty="0"/>
          </a:p>
        </p:txBody>
      </p:sp>
      <p:sp>
        <p:nvSpPr>
          <p:cNvPr id="3" name="Rectangle 2" descr="To resize or crop your 3D model within a frame, you can use the pan and zoom tool.">
            <a:extLst>
              <a:ext uri="{FF2B5EF4-FFF2-40B4-BE49-F238E27FC236}">
                <a16:creationId xmlns:a16="http://schemas.microsoft.com/office/drawing/2014/main" id="{874312F7-8744-467E-9DCF-F78292FB02D0}"/>
              </a:ext>
            </a:extLst>
          </p:cNvPr>
          <p:cNvSpPr/>
          <p:nvPr/>
        </p:nvSpPr>
        <p:spPr>
          <a:xfrm>
            <a:off x="1171721" y="1502360"/>
            <a:ext cx="6096000" cy="4675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Alcoholic Cocktails &amp; Long Drinks</a:t>
            </a:r>
            <a:endParaRPr lang="en-U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Big Apple 5.5% or 10% AbV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Long Island Iced Tea 5.5% or 22% AbV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Mai Tai 5.5% or 13% AbV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Tequila Sunrise 5.5% or 13% AbV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Cuba Libre 5.5% or 13% AbV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Piña Colada 5.5% or 5.5% or 13% AbV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Strawberry Margarita 5.5% or 13% AbV</a:t>
            </a:r>
          </a:p>
          <a:p>
            <a:pPr lvl="0"/>
            <a:br>
              <a:rPr lang="en-US" sz="1200" dirty="0"/>
            </a:b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b="1" dirty="0"/>
              <a:t>Non-Alcoholic Cocktails</a:t>
            </a:r>
            <a:endParaRPr lang="en-U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Virgin Big Apple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Virgin Mai Tai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 err="1"/>
              <a:t>Virgin</a:t>
            </a:r>
            <a:r>
              <a:rPr lang="es-ES" sz="1200" dirty="0"/>
              <a:t> Tequila </a:t>
            </a:r>
            <a:r>
              <a:rPr lang="es-ES" sz="1200" dirty="0" err="1"/>
              <a:t>Sunrise</a:t>
            </a:r>
            <a:endParaRPr lang="en-U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Virgen Piña Colada</a:t>
            </a:r>
            <a:endParaRPr lang="en-U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Virgen </a:t>
            </a:r>
            <a:r>
              <a:rPr lang="es-ES" sz="1200" dirty="0" err="1"/>
              <a:t>Strawberry</a:t>
            </a:r>
            <a:r>
              <a:rPr lang="es-ES" sz="1200" dirty="0"/>
              <a:t> Margarita</a:t>
            </a:r>
            <a:endParaRPr lang="en-US" sz="1200" dirty="0"/>
          </a:p>
          <a:p>
            <a:pPr lv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6" name="Number 1" descr="Method 1">
            <a:extLst>
              <a:ext uri="{FF2B5EF4-FFF2-40B4-BE49-F238E27FC236}">
                <a16:creationId xmlns:a16="http://schemas.microsoft.com/office/drawing/2014/main" id="{7016079B-B6CF-BCDD-59A0-A91F09D23430}"/>
              </a:ext>
            </a:extLst>
          </p:cNvPr>
          <p:cNvSpPr/>
          <p:nvPr/>
        </p:nvSpPr>
        <p:spPr bwMode="blackWhite">
          <a:xfrm>
            <a:off x="604434" y="1502360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7" name="Step 2 Number" descr="Method 2:">
            <a:extLst>
              <a:ext uri="{FF2B5EF4-FFF2-40B4-BE49-F238E27FC236}">
                <a16:creationId xmlns:a16="http://schemas.microsoft.com/office/drawing/2014/main" id="{EF995C8B-CD07-3DDF-5E2D-48226F3A4C2C}"/>
              </a:ext>
            </a:extLst>
          </p:cNvPr>
          <p:cNvSpPr/>
          <p:nvPr/>
        </p:nvSpPr>
        <p:spPr bwMode="blackWhite">
          <a:xfrm>
            <a:off x="604434" y="4045959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475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FD4D-5161-46CF-8E5C-B36508F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Target Market</a:t>
            </a:r>
            <a:endParaRPr lang="en-US" dirty="0"/>
          </a:p>
        </p:txBody>
      </p:sp>
      <p:sp>
        <p:nvSpPr>
          <p:cNvPr id="3" name="Content Placeholder 17" descr="Try it yourself with the parrot on the right:">
            <a:extLst>
              <a:ext uri="{FF2B5EF4-FFF2-40B4-BE49-F238E27FC236}">
                <a16:creationId xmlns:a16="http://schemas.microsoft.com/office/drawing/2014/main" id="{97AA353E-E722-4B84-B6FC-BA525C346A84}"/>
              </a:ext>
            </a:extLst>
          </p:cNvPr>
          <p:cNvSpPr txBox="1">
            <a:spLocks/>
          </p:cNvSpPr>
          <p:nvPr/>
        </p:nvSpPr>
        <p:spPr>
          <a:xfrm>
            <a:off x="541609" y="1319644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Target the Aspirational, Time-Poor Connoisseur.</a:t>
            </a:r>
          </a:p>
        </p:txBody>
      </p:sp>
      <p:grpSp>
        <p:nvGrpSpPr>
          <p:cNvPr id="4" name="Group 3" descr="Small circle with number 1 inside  indicating step 1">
            <a:extLst>
              <a:ext uri="{FF2B5EF4-FFF2-40B4-BE49-F238E27FC236}">
                <a16:creationId xmlns:a16="http://schemas.microsoft.com/office/drawing/2014/main" id="{3269B3D7-5745-49A6-89FF-2081F3701FD9}"/>
              </a:ext>
            </a:extLst>
          </p:cNvPr>
          <p:cNvGrpSpPr/>
          <p:nvPr/>
        </p:nvGrpSpPr>
        <p:grpSpPr bwMode="blackWhite">
          <a:xfrm>
            <a:off x="558723" y="2037810"/>
            <a:ext cx="558179" cy="409838"/>
            <a:chOff x="6953426" y="711274"/>
            <a:chExt cx="558179" cy="409838"/>
          </a:xfrm>
        </p:grpSpPr>
        <p:sp>
          <p:nvSpPr>
            <p:cNvPr id="5" name="Oval 4" descr="Small circle">
              <a:extLst>
                <a:ext uri="{FF2B5EF4-FFF2-40B4-BE49-F238E27FC236}">
                  <a16:creationId xmlns:a16="http://schemas.microsoft.com/office/drawing/2014/main" id="{0E962EFE-9E1B-4EBA-A23E-849D0F33736E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 descr="Number 1">
              <a:extLst>
                <a:ext uri="{FF2B5EF4-FFF2-40B4-BE49-F238E27FC236}">
                  <a16:creationId xmlns:a16="http://schemas.microsoft.com/office/drawing/2014/main" id="{3CFCE22A-40CE-4B63-A5D5-B20648FE18D3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7" name="Content Placeholder 17" descr="Duplicate this slide: Right-click the slide thumbnail and select Duplicate Slide.">
            <a:extLst>
              <a:ext uri="{FF2B5EF4-FFF2-40B4-BE49-F238E27FC236}">
                <a16:creationId xmlns:a16="http://schemas.microsoft.com/office/drawing/2014/main" id="{A5D11E1A-550F-4E54-82BE-B2019638DC80}"/>
              </a:ext>
            </a:extLst>
          </p:cNvPr>
          <p:cNvSpPr txBox="1">
            <a:spLocks/>
          </p:cNvSpPr>
          <p:nvPr/>
        </p:nvSpPr>
        <p:spPr>
          <a:xfrm>
            <a:off x="1091927" y="2078002"/>
            <a:ext cx="7414763" cy="1893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Primary</a:t>
            </a:r>
            <a:r>
              <a:rPr lang="en-US" dirty="0"/>
              <a:t>: "The Home Entertainer“</a:t>
            </a:r>
          </a:p>
          <a:p>
            <a:pPr>
              <a:lnSpc>
                <a:spcPct val="100000"/>
              </a:lnSpc>
            </a:pPr>
            <a:r>
              <a:rPr lang="en-US" dirty="0"/>
              <a:t>Age 28 - +45, urban/suburban.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Values quality, loves to host, seeks impressive yet effortless solutions.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Willing to pay a premium for experience and convenience.</a:t>
            </a:r>
          </a:p>
        </p:txBody>
      </p:sp>
      <p:grpSp>
        <p:nvGrpSpPr>
          <p:cNvPr id="9" name="Group 8" descr="Small circle with number 2 inside  indicating step 2">
            <a:extLst>
              <a:ext uri="{FF2B5EF4-FFF2-40B4-BE49-F238E27FC236}">
                <a16:creationId xmlns:a16="http://schemas.microsoft.com/office/drawing/2014/main" id="{EAEB66BE-3E83-4881-90B8-AF09B5348FD8}"/>
              </a:ext>
            </a:extLst>
          </p:cNvPr>
          <p:cNvGrpSpPr/>
          <p:nvPr/>
        </p:nvGrpSpPr>
        <p:grpSpPr bwMode="blackWhite">
          <a:xfrm>
            <a:off x="604434" y="4191127"/>
            <a:ext cx="558179" cy="409838"/>
            <a:chOff x="6953426" y="711274"/>
            <a:chExt cx="558179" cy="409838"/>
          </a:xfrm>
        </p:grpSpPr>
        <p:sp>
          <p:nvSpPr>
            <p:cNvPr id="10" name="Oval 9" descr="Small circle">
              <a:extLst>
                <a:ext uri="{FF2B5EF4-FFF2-40B4-BE49-F238E27FC236}">
                  <a16:creationId xmlns:a16="http://schemas.microsoft.com/office/drawing/2014/main" id="{09DD71A3-AA7E-4B16-8E2B-93274BC4ED9E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 descr="Number 2">
              <a:extLst>
                <a:ext uri="{FF2B5EF4-FFF2-40B4-BE49-F238E27FC236}">
                  <a16:creationId xmlns:a16="http://schemas.microsoft.com/office/drawing/2014/main" id="{10B09779-8AA2-4FFC-A0C3-0D47471C40C7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12" name="Content Placeholder 17" descr="In the second of these two identical slides, change the 3D Model on the right in some way (rotate, move, or resize), then go to Transitions &gt; Morph.">
            <a:extLst>
              <a:ext uri="{FF2B5EF4-FFF2-40B4-BE49-F238E27FC236}">
                <a16:creationId xmlns:a16="http://schemas.microsoft.com/office/drawing/2014/main" id="{DA4BE72C-97DB-4A0D-8CDB-3CD5BB7DCF3E}"/>
              </a:ext>
            </a:extLst>
          </p:cNvPr>
          <p:cNvSpPr txBox="1">
            <a:spLocks/>
          </p:cNvSpPr>
          <p:nvPr/>
        </p:nvSpPr>
        <p:spPr>
          <a:xfrm>
            <a:off x="1091928" y="4231794"/>
            <a:ext cx="7230036" cy="210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Secondary</a:t>
            </a:r>
            <a:r>
              <a:rPr lang="en-US" dirty="0"/>
              <a:t>: "The Convenience-Seeking Gourmet"</a:t>
            </a:r>
          </a:p>
          <a:p>
            <a:pPr lvl="0"/>
            <a:r>
              <a:rPr lang="en-US" dirty="0"/>
              <a:t>Age 25 - +40.</a:t>
            </a:r>
          </a:p>
          <a:p>
            <a:pPr lvl="0"/>
            <a:r>
              <a:rPr lang="en-US" dirty="0"/>
              <a:t>Enjoys premium products but has limited time. Shops at premium retailers.</a:t>
            </a:r>
          </a:p>
          <a:p>
            <a:pPr lvl="0"/>
            <a:r>
              <a:rPr lang="en-US" dirty="0"/>
              <a:t>Seeks an instant reward and a moment of sophistication.</a:t>
            </a:r>
          </a:p>
        </p:txBody>
      </p:sp>
    </p:spTree>
    <p:extLst>
      <p:ext uri="{BB962C8B-B14F-4D97-AF65-F5344CB8AC3E}">
        <p14:creationId xmlns:p14="http://schemas.microsoft.com/office/powerpoint/2010/main" val="124910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22E42-AFFD-4B81-BD7A-77AB9FC3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Size</a:t>
            </a:r>
            <a:endParaRPr lang="en-US" dirty="0"/>
          </a:p>
        </p:txBody>
      </p:sp>
      <p:sp>
        <p:nvSpPr>
          <p:cNvPr id="4" name="Try It Text" descr="Try it yourself with the parrot on the right:">
            <a:extLst>
              <a:ext uri="{FF2B5EF4-FFF2-40B4-BE49-F238E27FC236}">
                <a16:creationId xmlns:a16="http://schemas.microsoft.com/office/drawing/2014/main" id="{0D42AC0C-5EE6-42C4-91EE-07F7C9599947}"/>
              </a:ext>
            </a:extLst>
          </p:cNvPr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Steady growing potential</a:t>
            </a:r>
          </a:p>
        </p:txBody>
      </p:sp>
      <p:sp>
        <p:nvSpPr>
          <p:cNvPr id="6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8110C53D-9866-4A6B-9E28-68BBE6EFF866}"/>
              </a:ext>
            </a:extLst>
          </p:cNvPr>
          <p:cNvSpPr txBox="1">
            <a:spLocks/>
          </p:cNvSpPr>
          <p:nvPr/>
        </p:nvSpPr>
        <p:spPr>
          <a:xfrm>
            <a:off x="604434" y="1926640"/>
            <a:ext cx="5110159" cy="103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Global RTD market projected to reach $45B by 2027* (CAGR 14%).</a:t>
            </a:r>
          </a:p>
          <a:p>
            <a:pPr lvl="0"/>
            <a:r>
              <a:rPr lang="en-US" dirty="0"/>
              <a:t>Premium &amp; super-premium segments are the fastest-growing.</a:t>
            </a:r>
          </a:p>
        </p:txBody>
      </p:sp>
    </p:spTree>
    <p:extLst>
      <p:ext uri="{BB962C8B-B14F-4D97-AF65-F5344CB8AC3E}">
        <p14:creationId xmlns:p14="http://schemas.microsoft.com/office/powerpoint/2010/main" val="1424314166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7_win32_fixed.potx" id="{2BE36628-40A7-4124-9B03-283680FDB08B}" vid="{1F788C18-5B90-4886-BC26-C8416480C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{9D67C499-C80A-4CE7-A5A1-1943FAA02213}TF1b6f9bfa-769c-4e44-b3db-2615999da08e4eb5ee7a_win32-a6c35a7f46f2</Template>
  <TotalTime>69</TotalTime>
  <Words>1107</Words>
  <Application>Microsoft Office PowerPoint</Application>
  <PresentationFormat>Widescreen</PresentationFormat>
  <Paragraphs>145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Raleway Light</vt:lpstr>
      <vt:lpstr>Segoe UI</vt:lpstr>
      <vt:lpstr>Segoe UI Light</vt:lpstr>
      <vt:lpstr>Segoe UI Semibold</vt:lpstr>
      <vt:lpstr>Get Started with 3D</vt:lpstr>
      <vt:lpstr>Shake’n Pour Sales Deck</vt:lpstr>
      <vt:lpstr>The Brand</vt:lpstr>
      <vt:lpstr>SHAKE’N POUR Cocktails &amp; Long Drinks</vt:lpstr>
      <vt:lpstr>The RTD Cocktail Market is Booming, But Boring</vt:lpstr>
      <vt:lpstr>Our Solution</vt:lpstr>
      <vt:lpstr>The Product &amp; Technology</vt:lpstr>
      <vt:lpstr>Line-Up</vt:lpstr>
      <vt:lpstr>Target Market</vt:lpstr>
      <vt:lpstr>Market Size</vt:lpstr>
      <vt:lpstr>Competitive Advantage</vt:lpstr>
      <vt:lpstr>Business Model &amp; Go-to-Market</vt:lpstr>
      <vt:lpstr>Marketing &amp; Brand Strategy</vt:lpstr>
      <vt:lpstr>The Team &amp; The Ask</vt:lpstr>
      <vt:lpstr>Vision &amp; Call to Action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Shake’n Pour Sales Deck</dc:title>
  <dc:creator>Uwe Rusch</dc:creator>
  <cp:lastModifiedBy>Uwe Rusch</cp:lastModifiedBy>
  <cp:revision>2</cp:revision>
  <dcterms:created xsi:type="dcterms:W3CDTF">2026-01-27T17:44:23Z</dcterms:created>
  <dcterms:modified xsi:type="dcterms:W3CDTF">2026-04-18T16:33:41Z</dcterms:modified>
</cp:coreProperties>
</file>